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95" r:id="rId3"/>
    <p:sldId id="292" r:id="rId4"/>
    <p:sldId id="257" r:id="rId5"/>
    <p:sldId id="271" r:id="rId6"/>
    <p:sldId id="258" r:id="rId7"/>
    <p:sldId id="283" r:id="rId8"/>
    <p:sldId id="273" r:id="rId9"/>
    <p:sldId id="274" r:id="rId10"/>
    <p:sldId id="268" r:id="rId11"/>
    <p:sldId id="270" r:id="rId12"/>
    <p:sldId id="294" r:id="rId13"/>
    <p:sldId id="259" r:id="rId14"/>
    <p:sldId id="293" r:id="rId15"/>
    <p:sldId id="279" r:id="rId16"/>
    <p:sldId id="280" r:id="rId17"/>
    <p:sldId id="296" r:id="rId18"/>
  </p:sldIdLst>
  <p:sldSz cx="18288000" cy="10287000"/>
  <p:notesSz cx="6858000" cy="9144000"/>
  <p:embeddedFontLst>
    <p:embeddedFont>
      <p:font typeface="Source Han Sans KR" panose="020B0604020202020204" charset="-128"/>
      <p:regular r:id="rId20"/>
    </p:embeddedFont>
    <p:embeddedFont>
      <p:font typeface="Source Han Sans KR Bold" panose="020B060402020202020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HY견고딕" panose="02030600000101010101" pitchFamily="18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함초롬바탕" panose="02030604000101010101" pitchFamily="18" charset="-128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88" autoAdjust="0"/>
  </p:normalViewPr>
  <p:slideViewPr>
    <p:cSldViewPr>
      <p:cViewPr varScale="1">
        <p:scale>
          <a:sx n="63" d="100"/>
          <a:sy n="63" d="100"/>
        </p:scale>
        <p:origin x="11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B904C-9972-4E22-B84C-083C6C4FFDD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E7EAB-5C99-4DB3-A126-A582D45A8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55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4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endParaRPr lang="en-US" altLang="ko-KR" dirty="0"/>
          </a:p>
          <a:p>
            <a:r>
              <a:rPr lang="ko-KR" altLang="en-US" dirty="0" err="1"/>
              <a:t>먼제</a:t>
            </a:r>
            <a:r>
              <a:rPr lang="ko-KR" altLang="en-US" dirty="0"/>
              <a:t> 과제에 대한 설명을 </a:t>
            </a:r>
            <a:r>
              <a:rPr lang="ko-KR" altLang="en-US" dirty="0" err="1"/>
              <a:t>드릴꺼고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데이터가 어떤 것이 있었는지 </a:t>
            </a:r>
            <a:r>
              <a:rPr lang="ko-KR" altLang="en-US" dirty="0" err="1"/>
              <a:t>설명드리고</a:t>
            </a:r>
            <a:r>
              <a:rPr lang="ko-KR" altLang="en-US" dirty="0"/>
              <a:t> 분석은 어떻게 했는지 </a:t>
            </a:r>
            <a:r>
              <a:rPr lang="ko-KR" altLang="en-US" dirty="0" err="1"/>
              <a:t>설명드리고</a:t>
            </a:r>
            <a:endParaRPr lang="en-US" altLang="ko-KR" dirty="0"/>
          </a:p>
          <a:p>
            <a:r>
              <a:rPr lang="ko-KR" altLang="en-US" dirty="0"/>
              <a:t>그 데이터 분석을 바탕으로 시스템은 어떻게 구현했는지 </a:t>
            </a:r>
            <a:r>
              <a:rPr lang="en-US" altLang="ko-KR" dirty="0"/>
              <a:t>BE,FE</a:t>
            </a:r>
            <a:r>
              <a:rPr lang="ko-KR" altLang="en-US" dirty="0"/>
              <a:t>순으로 </a:t>
            </a:r>
            <a:r>
              <a:rPr lang="ko-KR" altLang="en-US" dirty="0" err="1"/>
              <a:t>설명드리고</a:t>
            </a:r>
            <a:r>
              <a:rPr lang="ko-KR" altLang="en-US" dirty="0"/>
              <a:t> 마지막으로 팀원 소감을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1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6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11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0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3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E7EAB-5C99-4DB3-A126-A582D45A8A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4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 baseline="0" dirty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4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13E7EAB-5C99-4DB3-A126-A582D45A8A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2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85765"/>
            <a:ext cx="8655120" cy="106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  <a:spcBef>
                <a:spcPct val="0"/>
              </a:spcBef>
            </a:pPr>
            <a:r>
              <a:rPr lang="en-US" sz="6267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sz="6267" dirty="0">
                <a:solidFill>
                  <a:srgbClr val="3160D8"/>
                </a:solidFill>
                <a:ea typeface="Source Han Sans KR Bold"/>
              </a:rPr>
              <a:t> Mapping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995853"/>
            <a:ext cx="11391900" cy="555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3160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분석과제</a:t>
            </a:r>
            <a:r>
              <a:rPr lang="en-US" altLang="ko-KR" sz="3000" dirty="0">
                <a:solidFill>
                  <a:srgbClr val="3160D8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 : </a:t>
            </a:r>
            <a:r>
              <a:rPr lang="ko-KR" altLang="en-US" sz="3000" b="0" i="0" dirty="0">
                <a:solidFill>
                  <a:srgbClr val="555555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해외 바이어와 국내 기업간 매칭 모델 개발</a:t>
            </a:r>
            <a:endParaRPr lang="en-US" sz="3000" dirty="0">
              <a:solidFill>
                <a:srgbClr val="3160D8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5295" y="8836025"/>
            <a:ext cx="2949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3160D8"/>
                </a:solidFill>
                <a:latin typeface="Source Han Sans KR"/>
              </a:rPr>
              <a:t>2024.06.28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230600" y="419100"/>
            <a:ext cx="1617899" cy="16178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83102" y="744070"/>
            <a:ext cx="1512894" cy="96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>
                <a:solidFill>
                  <a:srgbClr val="3160D8"/>
                </a:solidFill>
                <a:latin typeface="Source Han Sans KR"/>
              </a:rPr>
              <a:t>Dry</a:t>
            </a:r>
          </a:p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>
                <a:solidFill>
                  <a:srgbClr val="3160D8"/>
                </a:solidFill>
                <a:latin typeface="Source Han Sans KR"/>
              </a:rPr>
              <a:t>Tower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18D0A1-A901-43E1-B3FB-023523B1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0" y="8836025"/>
            <a:ext cx="4086225" cy="117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>
            <a:extLst>
              <a:ext uri="{FF2B5EF4-FFF2-40B4-BE49-F238E27FC236}">
                <a16:creationId xmlns:a16="http://schemas.microsoft.com/office/drawing/2014/main" id="{07D64EAB-C930-4D1A-AC80-FECF16D7381E}"/>
              </a:ext>
            </a:extLst>
          </p:cNvPr>
          <p:cNvSpPr/>
          <p:nvPr/>
        </p:nvSpPr>
        <p:spPr>
          <a:xfrm>
            <a:off x="-150518" y="825952"/>
            <a:ext cx="18743317" cy="919434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09600" y="2184471"/>
            <a:ext cx="4493279" cy="3761352"/>
          </a:xfrm>
          <a:custGeom>
            <a:avLst/>
            <a:gdLst/>
            <a:ahLst/>
            <a:cxnLst/>
            <a:rect l="l" t="t" r="r" b="b"/>
            <a:pathLst>
              <a:path w="1307166" h="1479826">
                <a:moveTo>
                  <a:pt x="0" y="0"/>
                </a:moveTo>
                <a:lnTo>
                  <a:pt x="1307166" y="0"/>
                </a:lnTo>
                <a:lnTo>
                  <a:pt x="1307166" y="1479826"/>
                </a:lnTo>
                <a:lnTo>
                  <a:pt x="0" y="14798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3160D8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u="none" strike="noStrike" spc="156" dirty="0">
                <a:solidFill>
                  <a:srgbClr val="3160D8"/>
                </a:solidFill>
                <a:ea typeface="Source Han Sans KR Bold"/>
              </a:rPr>
              <a:t>분석방법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92628" y="6099136"/>
            <a:ext cx="3942692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‘HS</a:t>
            </a:r>
            <a:r>
              <a:rPr lang="ko-KR" alt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부호</a:t>
            </a:r>
            <a:r>
              <a:rPr lang="en-US" altLang="ko-KR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’.010211000</a:t>
            </a:r>
            <a:r>
              <a:rPr lang="ko-KR" altLang="en-US" sz="2499" spc="129" dirty="0">
                <a:solidFill>
                  <a:srgbClr val="3160D8"/>
                </a:solidFill>
                <a:latin typeface="Source Han Sans KR Bold"/>
                <a:ea typeface="Source Han Sans KR Bold"/>
              </a:rPr>
              <a:t>  </a:t>
            </a:r>
            <a:endParaRPr lang="en-US" sz="2499" spc="129" dirty="0">
              <a:solidFill>
                <a:srgbClr val="3160D8"/>
              </a:solidFill>
              <a:latin typeface="Source Han Sans KR Bold"/>
              <a:ea typeface="Source Han Sans KR Bold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B2D62F-7A28-4851-9B76-424E0F128369}"/>
              </a:ext>
            </a:extLst>
          </p:cNvPr>
          <p:cNvGrpSpPr/>
          <p:nvPr/>
        </p:nvGrpSpPr>
        <p:grpSpPr>
          <a:xfrm>
            <a:off x="5822205" y="2487876"/>
            <a:ext cx="4083795" cy="2667070"/>
            <a:chOff x="7041405" y="2599040"/>
            <a:chExt cx="4083795" cy="2667070"/>
          </a:xfrm>
        </p:grpSpPr>
        <p:sp>
          <p:nvSpPr>
            <p:cNvPr id="11" name="TextBox 11"/>
            <p:cNvSpPr txBox="1"/>
            <p:nvPr/>
          </p:nvSpPr>
          <p:spPr>
            <a:xfrm>
              <a:off x="7041405" y="2599040"/>
              <a:ext cx="2635995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499" spc="129" dirty="0">
                  <a:solidFill>
                    <a:srgbClr val="3160D8"/>
                  </a:solidFill>
                  <a:latin typeface="Source Han Sans KR Bold"/>
                  <a:ea typeface="Source Han Sans KR Bold"/>
                </a:rPr>
                <a:t>‘DSC’.4396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054683" y="2987409"/>
              <a:ext cx="4070517" cy="227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…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this includes slaughtering    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800" u="none" strike="noStrike" spc="104" dirty="0">
                  <a:solidFill>
                    <a:srgbClr val="FF0000"/>
                  </a:solidFill>
                  <a:latin typeface="Source Han Sans KR"/>
                </a:rPr>
                <a:t>horses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 for human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consumption. classified, 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such</a:t>
              </a:r>
            </a:p>
            <a:p>
              <a:pPr lvl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104" dirty="0">
                  <a:solidFill>
                    <a:srgbClr val="3160D8"/>
                  </a:solidFill>
                  <a:latin typeface="Source Han Sans KR"/>
                </a:rPr>
                <a:t>    </a:t>
              </a:r>
              <a:r>
                <a:rPr lang="en-US" sz="2000" u="none" strike="noStrike" spc="104" dirty="0">
                  <a:solidFill>
                    <a:srgbClr val="3160D8"/>
                  </a:solidFill>
                  <a:latin typeface="Source Han Sans KR"/>
                </a:rPr>
                <a:t>…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479864" y="6615399"/>
            <a:ext cx="4245536" cy="1891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Live </a:t>
            </a:r>
            <a:r>
              <a:rPr lang="en-US" sz="2800" u="none" strike="noStrike" spc="104" dirty="0">
                <a:solidFill>
                  <a:srgbClr val="FF0000"/>
                </a:solidFill>
                <a:latin typeface="Source Han Sans KR"/>
              </a:rPr>
              <a:t>horses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, asses, mules and hinnies (4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 Pure-bred breeding animals (6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  <a:p>
            <a:pPr marL="342900" lvl="0" indent="-342900" algn="l">
              <a:lnSpc>
                <a:spcPts val="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For farm breeding (10</a:t>
            </a:r>
            <a:r>
              <a:rPr lang="ko-KR" altLang="en-US" sz="2000" u="none" strike="noStrike" spc="104" dirty="0">
                <a:solidFill>
                  <a:srgbClr val="3160D8"/>
                </a:solidFill>
                <a:latin typeface="Source Han Sans KR"/>
              </a:rPr>
              <a:t>단위</a:t>
            </a:r>
            <a:r>
              <a:rPr lang="en-US" sz="2000" u="none" strike="noStrike" spc="104" dirty="0">
                <a:solidFill>
                  <a:srgbClr val="3160D8"/>
                </a:solidFill>
                <a:latin typeface="Source Han Sans KR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9995" y="2906124"/>
            <a:ext cx="4152487" cy="2218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해외기업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 텍스트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u="none" strike="noStrike" spc="207" dirty="0">
                <a:solidFill>
                  <a:srgbClr val="3160D8"/>
                </a:solidFill>
                <a:latin typeface="Source Han Sans KR"/>
              </a:rPr>
              <a:t> 데이터의 </a:t>
            </a:r>
            <a:r>
              <a:rPr lang="en-US" altLang="ko-KR" sz="3200" u="none" strike="noStrike" spc="207" dirty="0">
                <a:solidFill>
                  <a:srgbClr val="3160D8"/>
                </a:solidFill>
                <a:latin typeface="Source Han Sans KR"/>
              </a:rPr>
              <a:t>‘</a:t>
            </a: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DSC</a:t>
            </a:r>
            <a:r>
              <a:rPr lang="en-US" altLang="ko-KR" sz="3200" u="none" strike="noStrike" spc="207" dirty="0">
                <a:solidFill>
                  <a:srgbClr val="3160D8"/>
                </a:solidFill>
                <a:latin typeface="Source Han Sans KR"/>
              </a:rPr>
              <a:t>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FAC53EEB-163F-415D-91A9-5D2A0012643E}"/>
              </a:ext>
            </a:extLst>
          </p:cNvPr>
          <p:cNvSpPr/>
          <p:nvPr/>
        </p:nvSpPr>
        <p:spPr>
          <a:xfrm>
            <a:off x="13011183" y="5078471"/>
            <a:ext cx="4667217" cy="3761352"/>
          </a:xfrm>
          <a:custGeom>
            <a:avLst/>
            <a:gdLst/>
            <a:ahLst/>
            <a:cxnLst/>
            <a:rect l="l" t="t" r="r" b="b"/>
            <a:pathLst>
              <a:path w="1307166" h="1479826">
                <a:moveTo>
                  <a:pt x="0" y="0"/>
                </a:moveTo>
                <a:lnTo>
                  <a:pt x="1307166" y="0"/>
                </a:lnTo>
                <a:lnTo>
                  <a:pt x="1307166" y="1479826"/>
                </a:lnTo>
                <a:lnTo>
                  <a:pt x="0" y="14798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3160D8"/>
            </a:solidFill>
            <a:prstDash val="solid"/>
            <a:miter/>
          </a:ln>
        </p:spPr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2D31AFA0-C343-46A0-93AA-39FA13401858}"/>
              </a:ext>
            </a:extLst>
          </p:cNvPr>
          <p:cNvSpPr txBox="1"/>
          <p:nvPr/>
        </p:nvSpPr>
        <p:spPr>
          <a:xfrm>
            <a:off x="13378425" y="5105821"/>
            <a:ext cx="3932731" cy="376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관세청</a:t>
            </a:r>
            <a:endParaRPr lang="en-US" altLang="ko-KR" sz="3200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en-US" altLang="ko-KR" sz="3200" spc="207" dirty="0" err="1">
                <a:solidFill>
                  <a:srgbClr val="3160D8"/>
                </a:solidFill>
                <a:latin typeface="Source Han Sans KR"/>
              </a:rPr>
              <a:t>HScode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부호의 </a:t>
            </a:r>
            <a:endParaRPr lang="en-US" altLang="ko-KR" sz="3200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‘HS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부호</a:t>
            </a:r>
            <a:r>
              <a:rPr lang="en-US" altLang="ko-KR" sz="3200" spc="207" dirty="0">
                <a:solidFill>
                  <a:srgbClr val="3160D8"/>
                </a:solidFill>
                <a:latin typeface="Source Han Sans KR"/>
              </a:rPr>
              <a:t>’ </a:t>
            </a:r>
            <a:r>
              <a:rPr lang="ko-KR" altLang="en-US" sz="3200" spc="207" dirty="0">
                <a:solidFill>
                  <a:srgbClr val="3160D8"/>
                </a:solidFill>
                <a:latin typeface="Source Han Sans KR"/>
              </a:rPr>
              <a:t>영어설명</a:t>
            </a:r>
            <a:endParaRPr lang="en-US" altLang="ko-KR" sz="3200" u="none" strike="noStrike" spc="207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5999"/>
              </a:lnSpc>
            </a:pPr>
            <a:endParaRPr lang="en-US" sz="3200" u="none" strike="noStrike" spc="207" dirty="0">
              <a:solidFill>
                <a:srgbClr val="3160D8"/>
              </a:solidFill>
              <a:latin typeface="Source Han Sans KR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1B5924-02C4-4357-857C-98280FAC5623}"/>
              </a:ext>
            </a:extLst>
          </p:cNvPr>
          <p:cNvSpPr/>
          <p:nvPr/>
        </p:nvSpPr>
        <p:spPr>
          <a:xfrm>
            <a:off x="6938200" y="5131866"/>
            <a:ext cx="4304972" cy="69249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3160D8"/>
                </a:solidFill>
                <a:latin typeface="+mn-ea"/>
              </a:rPr>
              <a:t>텍스트 기반 </a:t>
            </a:r>
            <a:r>
              <a:rPr lang="en-US" altLang="ko-KR" sz="2400" b="1" dirty="0">
                <a:solidFill>
                  <a:srgbClr val="3160D8"/>
                </a:solidFill>
                <a:latin typeface="+mn-ea"/>
              </a:rPr>
              <a:t>MAPPING</a:t>
            </a:r>
            <a:endParaRPr lang="ko-KR" altLang="en-US" sz="2400" b="1" dirty="0">
              <a:solidFill>
                <a:srgbClr val="3160D8"/>
              </a:solidFill>
              <a:latin typeface="+mn-ea"/>
            </a:endParaRPr>
          </a:p>
        </p:txBody>
      </p:sp>
      <p:sp>
        <p:nvSpPr>
          <p:cNvPr id="14" name="화살표: U자형 13">
            <a:extLst>
              <a:ext uri="{FF2B5EF4-FFF2-40B4-BE49-F238E27FC236}">
                <a16:creationId xmlns:a16="http://schemas.microsoft.com/office/drawing/2014/main" id="{94CA4297-00A2-4571-8C3C-0A795283BCF7}"/>
              </a:ext>
            </a:extLst>
          </p:cNvPr>
          <p:cNvSpPr/>
          <p:nvPr/>
        </p:nvSpPr>
        <p:spPr>
          <a:xfrm>
            <a:off x="4357254" y="1971308"/>
            <a:ext cx="3124201" cy="22726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U자형 28">
            <a:extLst>
              <a:ext uri="{FF2B5EF4-FFF2-40B4-BE49-F238E27FC236}">
                <a16:creationId xmlns:a16="http://schemas.microsoft.com/office/drawing/2014/main" id="{FD97BC81-E604-47C9-AF69-0C092E76AE57}"/>
              </a:ext>
            </a:extLst>
          </p:cNvPr>
          <p:cNvSpPr/>
          <p:nvPr/>
        </p:nvSpPr>
        <p:spPr>
          <a:xfrm rot="10800000">
            <a:off x="10744200" y="8894521"/>
            <a:ext cx="3124201" cy="260948"/>
          </a:xfrm>
          <a:prstGeom prst="uturnArrow">
            <a:avLst>
              <a:gd name="adj1" fmla="val 23603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ECD9A3-A0F8-447E-ADCC-C2E3281A73C2}"/>
              </a:ext>
            </a:extLst>
          </p:cNvPr>
          <p:cNvSpPr/>
          <p:nvPr/>
        </p:nvSpPr>
        <p:spPr>
          <a:xfrm>
            <a:off x="5526693" y="2184471"/>
            <a:ext cx="4493279" cy="2847865"/>
          </a:xfrm>
          <a:prstGeom prst="roundRect">
            <a:avLst/>
          </a:prstGeom>
          <a:noFill/>
          <a:ln>
            <a:solidFill>
              <a:srgbClr val="316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2158E73-1FDE-4BEE-85FA-6F77D4E472C7}"/>
              </a:ext>
            </a:extLst>
          </p:cNvPr>
          <p:cNvSpPr/>
          <p:nvPr/>
        </p:nvSpPr>
        <p:spPr>
          <a:xfrm>
            <a:off x="8194081" y="5878337"/>
            <a:ext cx="4518554" cy="2961486"/>
          </a:xfrm>
          <a:prstGeom prst="roundRect">
            <a:avLst/>
          </a:prstGeom>
          <a:noFill/>
          <a:ln>
            <a:solidFill>
              <a:srgbClr val="316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86504E-D71C-4564-B820-870FF8371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7340" l="1117" r="97207">
                        <a14:foregroundMark x1="55307" y1="6383" x2="55307" y2="6383"/>
                        <a14:foregroundMark x1="94413" y1="43617" x2="94413" y2="43617"/>
                        <a14:foregroundMark x1="95531" y1="6915" x2="95531" y2="6915"/>
                        <a14:foregroundMark x1="98324" y1="11170" x2="98324" y2="11170"/>
                        <a14:foregroundMark x1="88268" y1="2128" x2="88268" y2="2128"/>
                        <a14:foregroundMark x1="98324" y1="38298" x2="98324" y2="38298"/>
                        <a14:foregroundMark x1="40782" y1="93617" x2="40782" y2="93617"/>
                        <a14:foregroundMark x1="32402" y1="98404" x2="32402" y2="98404"/>
                        <a14:foregroundMark x1="2235" y1="91489" x2="2235" y2="91489"/>
                        <a14:foregroundMark x1="1117" y1="56383" x2="1117" y2="56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0890" y="5259904"/>
            <a:ext cx="457200" cy="41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1714500"/>
            <a:ext cx="3907973" cy="1094142"/>
            <a:chOff x="0" y="0"/>
            <a:chExt cx="1465465" cy="1418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87827" y="994410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-10800000">
            <a:off x="4363697" y="2069312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827" y="606877"/>
            <a:ext cx="39004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분석 개요</a:t>
            </a:r>
            <a:endParaRPr lang="en-US" sz="3000" u="none" strike="noStrike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1645" y="1930684"/>
            <a:ext cx="3907975" cy="66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데이터 전 처리</a:t>
            </a:r>
            <a:endParaRPr lang="en-US" altLang="ko-KR" sz="2499" b="1" spc="129" dirty="0">
              <a:solidFill>
                <a:srgbClr val="3160D8"/>
              </a:solidFill>
              <a:latin typeface="Source Han Sans KR Bold"/>
            </a:endParaRPr>
          </a:p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000" spc="129" dirty="0">
                <a:solidFill>
                  <a:srgbClr val="3160D8"/>
                </a:solidFill>
                <a:latin typeface="Source Han Sans KR Bold"/>
                <a:ea typeface="+mj-ea"/>
              </a:rPr>
              <a:t>(</a:t>
            </a:r>
            <a:r>
              <a:rPr lang="ko-KR" altLang="en-US" sz="2000" spc="129" dirty="0">
                <a:solidFill>
                  <a:srgbClr val="3160D8"/>
                </a:solidFill>
                <a:latin typeface="+mj-ea"/>
                <a:ea typeface="+mj-ea"/>
              </a:rPr>
              <a:t>영문 텍스트</a:t>
            </a:r>
            <a:r>
              <a:rPr lang="en-US" altLang="ko-KR" sz="2000" spc="129" dirty="0">
                <a:solidFill>
                  <a:srgbClr val="3160D8"/>
                </a:solidFill>
                <a:latin typeface="+mj-ea"/>
                <a:ea typeface="+mj-ea"/>
              </a:rPr>
              <a:t>)</a:t>
            </a:r>
            <a:endParaRPr lang="en-US" sz="2000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7857C3E8-9A9E-433B-91AE-1745BF21C638}"/>
              </a:ext>
            </a:extLst>
          </p:cNvPr>
          <p:cNvGrpSpPr/>
          <p:nvPr/>
        </p:nvGrpSpPr>
        <p:grpSpPr>
          <a:xfrm>
            <a:off x="5155283" y="1735581"/>
            <a:ext cx="3907973" cy="1094142"/>
            <a:chOff x="0" y="0"/>
            <a:chExt cx="1465465" cy="1418942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B4E32C60-6CEA-4D45-8AA5-83E7D0FDC4FE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9AE04B7C-87BC-4D36-B1E1-D587899CB348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2DC8E4EC-4205-4B2F-B277-1070BB723EA7}"/>
              </a:ext>
            </a:extLst>
          </p:cNvPr>
          <p:cNvSpPr/>
          <p:nvPr/>
        </p:nvSpPr>
        <p:spPr>
          <a:xfrm rot="-10800000">
            <a:off x="8616693" y="2033873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F6141218-ED51-4B8B-AF25-64E3D5528955}"/>
              </a:ext>
            </a:extLst>
          </p:cNvPr>
          <p:cNvSpPr txBox="1"/>
          <p:nvPr/>
        </p:nvSpPr>
        <p:spPr>
          <a:xfrm>
            <a:off x="5028758" y="2087493"/>
            <a:ext cx="390797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단어 벡터 </a:t>
            </a:r>
            <a:r>
              <a:rPr lang="ko-KR" altLang="en-US" sz="2499" b="1" spc="129" dirty="0" err="1">
                <a:solidFill>
                  <a:srgbClr val="3160D8"/>
                </a:solidFill>
                <a:latin typeface="Source Han Sans KR Bold"/>
              </a:rPr>
              <a:t>라이징</a:t>
            </a:r>
            <a:endParaRPr lang="en-US" altLang="ko-KR" sz="2499" b="1" spc="129" dirty="0">
              <a:solidFill>
                <a:srgbClr val="3160D8"/>
              </a:solidFill>
              <a:latin typeface="Source Han Sans KR Bold"/>
            </a:endParaRP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4C6CD907-8C5C-4B33-AA9B-1EA0BC6B556C}"/>
              </a:ext>
            </a:extLst>
          </p:cNvPr>
          <p:cNvGrpSpPr/>
          <p:nvPr/>
        </p:nvGrpSpPr>
        <p:grpSpPr>
          <a:xfrm>
            <a:off x="9343545" y="1714500"/>
            <a:ext cx="3907973" cy="1094142"/>
            <a:chOff x="0" y="0"/>
            <a:chExt cx="1465465" cy="1418942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E2D110A6-CFBB-4CD2-A838-CC18DC764EEE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BFEFD407-D3F3-4DA5-8D5D-A995367D3D67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2" name="Freeform 9">
            <a:extLst>
              <a:ext uri="{FF2B5EF4-FFF2-40B4-BE49-F238E27FC236}">
                <a16:creationId xmlns:a16="http://schemas.microsoft.com/office/drawing/2014/main" id="{31A0B26A-4085-4010-BC41-C2AFBEC14457}"/>
              </a:ext>
            </a:extLst>
          </p:cNvPr>
          <p:cNvSpPr/>
          <p:nvPr/>
        </p:nvSpPr>
        <p:spPr>
          <a:xfrm rot="-10800000">
            <a:off x="12865729" y="2022395"/>
            <a:ext cx="304800" cy="478351"/>
          </a:xfrm>
          <a:custGeom>
            <a:avLst/>
            <a:gdLst/>
            <a:ahLst/>
            <a:cxnLst/>
            <a:rect l="l" t="t" r="r" b="b"/>
            <a:pathLst>
              <a:path w="793487" h="1295488">
                <a:moveTo>
                  <a:pt x="0" y="0"/>
                </a:moveTo>
                <a:lnTo>
                  <a:pt x="793486" y="0"/>
                </a:lnTo>
                <a:lnTo>
                  <a:pt x="793486" y="1295489"/>
                </a:lnTo>
                <a:lnTo>
                  <a:pt x="0" y="129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570EBBFB-7682-4D61-B5F7-70BEFF84F8D1}"/>
              </a:ext>
            </a:extLst>
          </p:cNvPr>
          <p:cNvSpPr txBox="1"/>
          <p:nvPr/>
        </p:nvSpPr>
        <p:spPr>
          <a:xfrm>
            <a:off x="9335847" y="1962238"/>
            <a:ext cx="390797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129" dirty="0">
                <a:solidFill>
                  <a:srgbClr val="3160D8"/>
                </a:solidFill>
                <a:latin typeface="Source Han Sans KR Bold"/>
              </a:rPr>
              <a:t>Cosine-Similarity</a:t>
            </a:r>
          </a:p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solidFill>
                  <a:srgbClr val="3160D8"/>
                </a:solidFill>
                <a:latin typeface="Source Han Sans KR Bold"/>
              </a:rPr>
              <a:t>기반 </a:t>
            </a:r>
            <a:r>
              <a:rPr lang="en-US" altLang="ko-KR" sz="2499" b="1" spc="129" dirty="0">
                <a:solidFill>
                  <a:srgbClr val="3160D8"/>
                </a:solidFill>
                <a:latin typeface="Source Han Sans KR Bold"/>
              </a:rPr>
              <a:t>Mapping</a:t>
            </a:r>
            <a:endParaRPr lang="en-US" sz="2499" b="1" spc="129" dirty="0">
              <a:solidFill>
                <a:srgbClr val="3160D8"/>
              </a:solidFill>
              <a:latin typeface="Source Han Sans KR Bold"/>
            </a:endParaRPr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F1CAE6FB-FA5D-422A-9094-B67A0947C526}"/>
              </a:ext>
            </a:extLst>
          </p:cNvPr>
          <p:cNvGrpSpPr/>
          <p:nvPr/>
        </p:nvGrpSpPr>
        <p:grpSpPr>
          <a:xfrm>
            <a:off x="13584883" y="1714500"/>
            <a:ext cx="3907973" cy="1094142"/>
            <a:chOff x="0" y="0"/>
            <a:chExt cx="1465465" cy="1418942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C8DAEFDC-2779-4EEC-ADA4-6B3A71DD3F70}"/>
                </a:ext>
              </a:extLst>
            </p:cNvPr>
            <p:cNvSpPr/>
            <p:nvPr/>
          </p:nvSpPr>
          <p:spPr>
            <a:xfrm>
              <a:off x="0" y="0"/>
              <a:ext cx="1465465" cy="1418942"/>
            </a:xfrm>
            <a:custGeom>
              <a:avLst/>
              <a:gdLst/>
              <a:ahLst/>
              <a:cxnLst/>
              <a:rect l="l" t="t" r="r" b="b"/>
              <a:pathLst>
                <a:path w="1465465" h="1418942">
                  <a:moveTo>
                    <a:pt x="0" y="0"/>
                  </a:moveTo>
                  <a:lnTo>
                    <a:pt x="1465465" y="0"/>
                  </a:lnTo>
                  <a:lnTo>
                    <a:pt x="1465465" y="1418942"/>
                  </a:lnTo>
                  <a:lnTo>
                    <a:pt x="0" y="1418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8E048272-2CF9-424C-A5E6-A5A7C27C8427}"/>
                </a:ext>
              </a:extLst>
            </p:cNvPr>
            <p:cNvSpPr txBox="1"/>
            <p:nvPr/>
          </p:nvSpPr>
          <p:spPr>
            <a:xfrm>
              <a:off x="0" y="-57150"/>
              <a:ext cx="1465465" cy="147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48" name="TextBox 11">
            <a:extLst>
              <a:ext uri="{FF2B5EF4-FFF2-40B4-BE49-F238E27FC236}">
                <a16:creationId xmlns:a16="http://schemas.microsoft.com/office/drawing/2014/main" id="{AA7B6EDC-A30F-4A96-BB20-0B6C73FC91AE}"/>
              </a:ext>
            </a:extLst>
          </p:cNvPr>
          <p:cNvSpPr txBox="1"/>
          <p:nvPr/>
        </p:nvSpPr>
        <p:spPr>
          <a:xfrm>
            <a:off x="13584884" y="2130688"/>
            <a:ext cx="3907975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129" dirty="0">
                <a:solidFill>
                  <a:srgbClr val="3160D8"/>
                </a:solidFill>
                <a:latin typeface="Source Han Sans KR Bold"/>
              </a:rPr>
              <a:t>OUTPUT</a:t>
            </a:r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3461C92D-DD2C-4D95-8250-0F5E8D84B4D4}"/>
              </a:ext>
            </a:extLst>
          </p:cNvPr>
          <p:cNvSpPr txBox="1"/>
          <p:nvPr/>
        </p:nvSpPr>
        <p:spPr>
          <a:xfrm>
            <a:off x="840095" y="2986199"/>
            <a:ext cx="3906078" cy="5355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 </a:t>
            </a: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PYTHON PACKAGE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NLTK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# 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소문자 변환</a:t>
            </a: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특수 문자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불필요한 공백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 err="1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불용어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 제거</a:t>
            </a: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2000" b="0" dirty="0">
                <a:solidFill>
                  <a:srgbClr val="3160D8"/>
                </a:solidFill>
                <a:effectLst/>
                <a:latin typeface="Consolas" panose="020B0609020204030204" pitchFamily="49" charset="0"/>
              </a:rPr>
              <a:t>표제어 추출</a:t>
            </a:r>
            <a:endParaRPr lang="en-US" altLang="ko-KR" sz="2000" b="0" spc="104" dirty="0">
              <a:solidFill>
                <a:srgbClr val="3160D8"/>
              </a:solidFill>
              <a:effectLst/>
              <a:latin typeface="Source Han Sans K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ko-KR" altLang="en-US" sz="2000" b="0" dirty="0">
              <a:solidFill>
                <a:srgbClr val="3160D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367936C-ED4A-46EC-B4B1-6A5C025B5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24" b="93064" l="8621" r="88506">
                        <a14:foregroundMark x1="44828" y1="26590" x2="44828" y2="26590"/>
                        <a14:foregroundMark x1="50575" y1="5780" x2="50575" y2="5780"/>
                        <a14:foregroundMark x1="82759" y1="47977" x2="82759" y2="47977"/>
                        <a14:foregroundMark x1="45402" y1="91908" x2="45402" y2="91908"/>
                        <a14:foregroundMark x1="50000" y1="93064" x2="50000" y2="93064"/>
                        <a14:foregroundMark x1="55747" y1="86705" x2="55747" y2="86705"/>
                        <a14:foregroundMark x1="62644" y1="89017" x2="62644" y2="89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3871312"/>
            <a:ext cx="646367" cy="642652"/>
          </a:xfrm>
          <a:prstGeom prst="rect">
            <a:avLst/>
          </a:prstGeom>
        </p:spPr>
      </p:pic>
      <p:sp>
        <p:nvSpPr>
          <p:cNvPr id="54" name="TextBox 14">
            <a:extLst>
              <a:ext uri="{FF2B5EF4-FFF2-40B4-BE49-F238E27FC236}">
                <a16:creationId xmlns:a16="http://schemas.microsoft.com/office/drawing/2014/main" id="{30E254C0-D947-442F-92F9-A48965DBD039}"/>
              </a:ext>
            </a:extLst>
          </p:cNvPr>
          <p:cNvSpPr txBox="1"/>
          <p:nvPr/>
        </p:nvSpPr>
        <p:spPr>
          <a:xfrm>
            <a:off x="5008787" y="3335790"/>
            <a:ext cx="3906078" cy="737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Scikit-</a:t>
            </a:r>
            <a:r>
              <a:rPr lang="en-US" altLang="ko-KR" sz="2800" spc="104" dirty="0" err="1">
                <a:solidFill>
                  <a:srgbClr val="3160D8"/>
                </a:solidFill>
                <a:latin typeface="Source Han Sans KR"/>
              </a:rPr>
              <a:t>learn’s</a:t>
            </a: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 TF-IDF</a:t>
            </a:r>
            <a:endParaRPr lang="en-US" altLang="ko-KR" sz="20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(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단어 빈도</a:t>
            </a: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- </a:t>
            </a:r>
            <a:r>
              <a:rPr lang="ko-KR" altLang="en-US" sz="2000" spc="104" dirty="0">
                <a:solidFill>
                  <a:srgbClr val="3160D8"/>
                </a:solidFill>
                <a:latin typeface="Source Han Sans KR"/>
              </a:rPr>
              <a:t>역 문서 빈도</a:t>
            </a:r>
            <a:r>
              <a:rPr lang="en-US" altLang="ko-KR" sz="2000" spc="104" dirty="0">
                <a:solidFill>
                  <a:srgbClr val="3160D8"/>
                </a:solidFill>
                <a:latin typeface="Source Han Sans KR"/>
              </a:rPr>
              <a:t>)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7563C25-4CA5-4248-9E1E-0F1912D93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733" y="4360432"/>
            <a:ext cx="4029523" cy="4239855"/>
          </a:xfrm>
          <a:prstGeom prst="rect">
            <a:avLst/>
          </a:prstGeom>
        </p:spPr>
      </p:pic>
      <p:sp>
        <p:nvSpPr>
          <p:cNvPr id="58" name="TextBox 14">
            <a:extLst>
              <a:ext uri="{FF2B5EF4-FFF2-40B4-BE49-F238E27FC236}">
                <a16:creationId xmlns:a16="http://schemas.microsoft.com/office/drawing/2014/main" id="{0A7B1C02-8746-4F93-ADF3-53BE95D2206D}"/>
              </a:ext>
            </a:extLst>
          </p:cNvPr>
          <p:cNvSpPr txBox="1"/>
          <p:nvPr/>
        </p:nvSpPr>
        <p:spPr>
          <a:xfrm>
            <a:off x="9343545" y="3335790"/>
            <a:ext cx="390607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altLang="ko-KR" sz="2800" spc="104" dirty="0">
                <a:solidFill>
                  <a:srgbClr val="3160D8"/>
                </a:solidFill>
                <a:latin typeface="Source Han Sans KR"/>
              </a:rPr>
              <a:t># Scikit-</a:t>
            </a:r>
            <a:r>
              <a:rPr lang="en-US" altLang="ko-KR" sz="2800" spc="104" dirty="0" err="1">
                <a:solidFill>
                  <a:srgbClr val="3160D8"/>
                </a:solidFill>
                <a:latin typeface="Source Han Sans KR"/>
              </a:rPr>
              <a:t>learn’s</a:t>
            </a:r>
            <a:endParaRPr lang="en-US" altLang="ko-KR" sz="2800" spc="104" dirty="0">
              <a:solidFill>
                <a:srgbClr val="3160D8"/>
              </a:solidFill>
              <a:latin typeface="Source Han Sans KR"/>
            </a:endParaRPr>
          </a:p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800" spc="104" dirty="0">
                <a:solidFill>
                  <a:srgbClr val="3160D8"/>
                </a:solidFill>
                <a:latin typeface="Source Han Sans KR"/>
              </a:rPr>
              <a:t>Cosine-Similarity</a:t>
            </a:r>
            <a:endParaRPr lang="en-US" sz="2800" u="none" strike="noStrike" spc="104" dirty="0">
              <a:solidFill>
                <a:srgbClr val="3160D8"/>
              </a:solidFill>
              <a:latin typeface="Source Han Sans KR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633F279A-BA26-4406-8374-A76F32EAB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795" y="5125483"/>
            <a:ext cx="3924005" cy="118210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3B5E72C-8B9A-4995-A483-EADFACB98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748" y="7543859"/>
            <a:ext cx="3885074" cy="5799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BFE77DB-6C92-4809-AC6C-F5DE92771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3162" y="3335790"/>
            <a:ext cx="392400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Back-End</a:t>
            </a:r>
            <a:endParaRPr kumimoji="0" lang="en-US" sz="404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K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5791248" y="5652062"/>
            <a:ext cx="838199" cy="3772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2.4.0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43600" y="6934200"/>
            <a:ext cx="1098718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2.2.5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77551" y="2400300"/>
            <a:ext cx="793916" cy="3810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8.0.36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75518" y="6261663"/>
            <a:ext cx="4084245" cy="18677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20760" t="27460" r="21110" b="24180"/>
          <a:stretch>
            <a:fillRect/>
          </a:stretch>
        </p:blipFill>
        <p:spPr>
          <a:xfrm>
            <a:off x="1784518" y="6779532"/>
            <a:ext cx="4094693" cy="17548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l="28080" t="17650" r="25530" b="24370"/>
          <a:stretch>
            <a:fillRect/>
          </a:stretch>
        </p:blipFill>
        <p:spPr>
          <a:xfrm>
            <a:off x="8293270" y="2857500"/>
            <a:ext cx="3422481" cy="17526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2118" y="2590800"/>
            <a:ext cx="3949698" cy="1974849"/>
          </a:xfrm>
          <a:prstGeom prst="rect">
            <a:avLst/>
          </a:prstGeom>
        </p:spPr>
      </p:pic>
      <p:sp>
        <p:nvSpPr>
          <p:cNvPr id="39" name="TextBox 33"/>
          <p:cNvSpPr txBox="1"/>
          <p:nvPr/>
        </p:nvSpPr>
        <p:spPr>
          <a:xfrm>
            <a:off x="5594518" y="2819400"/>
            <a:ext cx="1600200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17.0.10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4918" y="4343400"/>
            <a:ext cx="5029200" cy="2456369"/>
          </a:xfrm>
          <a:prstGeom prst="rect">
            <a:avLst/>
          </a:prstGeom>
        </p:spPr>
      </p:pic>
      <p:sp>
        <p:nvSpPr>
          <p:cNvPr id="41" name="TextBox 33"/>
          <p:cNvSpPr txBox="1"/>
          <p:nvPr/>
        </p:nvSpPr>
        <p:spPr>
          <a:xfrm>
            <a:off x="5823118" y="4762500"/>
            <a:ext cx="1600200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3.3.0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555918" y="1752600"/>
            <a:ext cx="5791200" cy="75438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가로 글상자 42"/>
          <p:cNvSpPr txBox="1"/>
          <p:nvPr/>
        </p:nvSpPr>
        <p:spPr>
          <a:xfrm>
            <a:off x="1860718" y="1905000"/>
            <a:ext cx="24384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Back - End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905751" y="2192655"/>
            <a:ext cx="4343399" cy="25908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5" name="가로 글상자 44"/>
          <p:cNvSpPr txBox="1"/>
          <p:nvPr/>
        </p:nvSpPr>
        <p:spPr>
          <a:xfrm>
            <a:off x="8210551" y="2345054"/>
            <a:ext cx="2438400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DataBase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344400" y="2171700"/>
            <a:ext cx="4495799" cy="2667000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9" name="가로 글상자 48"/>
          <p:cNvSpPr txBox="1"/>
          <p:nvPr/>
        </p:nvSpPr>
        <p:spPr>
          <a:xfrm>
            <a:off x="12647788" y="2324100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IDE &amp; Collaboration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96765" y="6225729"/>
            <a:ext cx="4076700" cy="161829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0" y="2781300"/>
            <a:ext cx="4038600" cy="1752600"/>
          </a:xfrm>
          <a:prstGeom prst="rect">
            <a:avLst/>
          </a:prstGeom>
        </p:spPr>
      </p:pic>
      <p:sp>
        <p:nvSpPr>
          <p:cNvPr id="55" name="TextBox 33"/>
          <p:cNvSpPr txBox="1"/>
          <p:nvPr/>
        </p:nvSpPr>
        <p:spPr>
          <a:xfrm>
            <a:off x="15540566" y="2343775"/>
            <a:ext cx="915811" cy="381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  <a:defRPr/>
            </a:pPr>
            <a:r>
              <a:rPr lang="en-US" altLang="ko-KR" sz="2000" u="none" strike="noStrike" spc="104">
                <a:solidFill>
                  <a:srgbClr val="3160D8"/>
                </a:solidFill>
                <a:latin typeface="Source Han Sans KR"/>
              </a:rPr>
              <a:t>4.22.1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848600" y="5471688"/>
            <a:ext cx="4495799" cy="29489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가로 글상자 59"/>
          <p:cNvSpPr txBox="1"/>
          <p:nvPr/>
        </p:nvSpPr>
        <p:spPr>
          <a:xfrm>
            <a:off x="8153399" y="5624086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Build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2442682" y="5509221"/>
            <a:ext cx="4495799" cy="29489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12747482" y="5661619"/>
            <a:ext cx="2664178" cy="36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filter</a:t>
            </a:r>
          </a:p>
        </p:txBody>
      </p:sp>
      <p:sp>
        <p:nvSpPr>
          <p:cNvPr id="67" name="TextBox 2"/>
          <p:cNvSpPr txBox="1"/>
          <p:nvPr/>
        </p:nvSpPr>
        <p:spPr>
          <a:xfrm>
            <a:off x="533400" y="533400"/>
            <a:ext cx="5029200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 dirty="0">
                <a:solidFill>
                  <a:schemeClr val="dk1"/>
                </a:solidFill>
                <a:ea typeface="Source Han Sans KR Bold"/>
              </a:rPr>
              <a:t>Backend Component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457200"/>
            <a:ext cx="2993573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 dirty="0">
                <a:solidFill>
                  <a:schemeClr val="dk1"/>
                </a:solidFill>
                <a:ea typeface="Source Han Sans KR Bold"/>
              </a:rPr>
              <a:t>Architecture</a:t>
            </a:r>
          </a:p>
        </p:txBody>
      </p:sp>
      <p:sp>
        <p:nvSpPr>
          <p:cNvPr id="3" name="AutoShape 3"/>
          <p:cNvSpPr/>
          <p:nvPr/>
        </p:nvSpPr>
        <p:spPr>
          <a:xfrm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w="sm" len="sm"/>
            <a:tailEnd w="sm" len="sm"/>
          </a:ln>
        </p:spPr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766" y="5143500"/>
            <a:ext cx="2079625" cy="20796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18863" y="4527535"/>
            <a:ext cx="3054364" cy="30543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27460" y="4850606"/>
            <a:ext cx="2643186" cy="26431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r="63600"/>
          <a:stretch>
            <a:fillRect/>
          </a:stretch>
        </p:blipFill>
        <p:spPr>
          <a:xfrm>
            <a:off x="9144000" y="659178"/>
            <a:ext cx="1264046" cy="1207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52922" y="647746"/>
            <a:ext cx="1226747" cy="13715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979046" y="3619500"/>
            <a:ext cx="10210800" cy="5046663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60138" y="4627563"/>
            <a:ext cx="3091656" cy="287813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151246" y="4686300"/>
            <a:ext cx="2895600" cy="2971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807846" y="419146"/>
            <a:ext cx="3428999" cy="17526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45766" y="4910704"/>
            <a:ext cx="2123279" cy="2568007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2" name="화살표 31"/>
          <p:cNvCxnSpPr/>
          <p:nvPr/>
        </p:nvCxnSpPr>
        <p:spPr>
          <a:xfrm flipV="1">
            <a:off x="3169046" y="5929824"/>
            <a:ext cx="3810000" cy="51876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화살표 32"/>
          <p:cNvCxnSpPr/>
          <p:nvPr/>
        </p:nvCxnSpPr>
        <p:spPr>
          <a:xfrm rot="10800000">
            <a:off x="3092846" y="6530692"/>
            <a:ext cx="3886200" cy="0"/>
          </a:xfrm>
          <a:prstGeom prst="straightConnector1">
            <a:avLst/>
          </a:prstGeom>
          <a:ln w="635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4312046" y="3486015"/>
            <a:ext cx="1524000" cy="36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JWT Token</a:t>
            </a:r>
            <a:endParaRPr lang="en-US" altLang="ko-KR">
              <a:solidFill>
                <a:schemeClr val="accent2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04549" y="3917315"/>
            <a:ext cx="998121" cy="988059"/>
          </a:xfrm>
          <a:prstGeom prst="rect">
            <a:avLst/>
          </a:prstGeom>
        </p:spPr>
      </p:pic>
      <p:cxnSp>
        <p:nvCxnSpPr>
          <p:cNvPr id="35" name="화살표 34"/>
          <p:cNvCxnSpPr/>
          <p:nvPr/>
        </p:nvCxnSpPr>
        <p:spPr>
          <a:xfrm>
            <a:off x="11246246" y="5804976"/>
            <a:ext cx="1981200" cy="24324"/>
          </a:xfrm>
          <a:prstGeom prst="straightConnector1">
            <a:avLst/>
          </a:prstGeom>
          <a:ln w="508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화살표 35"/>
          <p:cNvCxnSpPr/>
          <p:nvPr/>
        </p:nvCxnSpPr>
        <p:spPr>
          <a:xfrm rot="10800000">
            <a:off x="11170046" y="6353968"/>
            <a:ext cx="1981200" cy="8732"/>
          </a:xfrm>
          <a:prstGeom prst="straightConnector1">
            <a:avLst/>
          </a:prstGeom>
          <a:ln w="63500"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rot="16200000" flipH="1">
            <a:off x="8426846" y="3402378"/>
            <a:ext cx="2438400" cy="0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388246" y="3848100"/>
            <a:ext cx="1219200" cy="2514600"/>
          </a:xfrm>
          <a:prstGeom prst="rect">
            <a:avLst/>
          </a:prstGeom>
          <a:noFill/>
          <a:ln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3" name="가로 글상자 42"/>
          <p:cNvSpPr txBox="1"/>
          <p:nvPr/>
        </p:nvSpPr>
        <p:spPr>
          <a:xfrm>
            <a:off x="4252119" y="5522946"/>
            <a:ext cx="1524000" cy="81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HTTP Request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44" name="가로 글상자 43"/>
          <p:cNvSpPr txBox="1"/>
          <p:nvPr/>
        </p:nvSpPr>
        <p:spPr>
          <a:xfrm>
            <a:off x="4290219" y="6515100"/>
            <a:ext cx="1524000" cy="81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HTTP Response</a:t>
            </a:r>
            <a:endParaRPr lang="en-US" altLang="ko-KR" sz="2400">
              <a:solidFill>
                <a:schemeClr val="dk1"/>
              </a:solidFill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11439520" y="5237374"/>
            <a:ext cx="1524000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DB </a:t>
            </a: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저장</a:t>
            </a:r>
            <a:endParaRPr lang="ko-KR" altLang="en-US" sz="2400">
              <a:solidFill>
                <a:schemeClr val="dk1"/>
              </a:solidFill>
            </a:endParaRPr>
          </a:p>
        </p:txBody>
      </p:sp>
      <p:sp>
        <p:nvSpPr>
          <p:cNvPr id="46" name="가로 글상자 45"/>
          <p:cNvSpPr txBox="1"/>
          <p:nvPr/>
        </p:nvSpPr>
        <p:spPr>
          <a:xfrm>
            <a:off x="11439520" y="6476912"/>
            <a:ext cx="1524000" cy="38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응답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8503046" y="2485589"/>
            <a:ext cx="1143000" cy="8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응답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4312046" y="4731885"/>
            <a:ext cx="1524000" cy="495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7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filter</a:t>
            </a:r>
            <a:endParaRPr lang="en-US" altLang="ko-KR" sz="2700">
              <a:solidFill>
                <a:schemeClr val="dk1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/>
        </p:nvGraphicFramePr>
        <p:xfrm>
          <a:off x="7436246" y="7817155"/>
          <a:ext cx="4419600" cy="615932"/>
        </p:xfrm>
        <a:graphic>
          <a:graphicData uri="http://schemas.openxmlformats.org/drawingml/2006/table">
            <a:tbl>
              <a:tblPr firstRow="1" bandRow="1"/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93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FF6600"/>
                          </a:solidFill>
                        </a:rPr>
                        <a:t>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0000FF"/>
                          </a:solidFill>
                        </a:rPr>
                        <a:t>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200">
                          <a:solidFill>
                            <a:srgbClr val="008000"/>
                          </a:solidFill>
                        </a:rPr>
                        <a:t>Repository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59624" y="6866256"/>
            <a:ext cx="1172844" cy="1172844"/>
          </a:xfrm>
          <a:prstGeom prst="rect">
            <a:avLst/>
          </a:prstGeom>
        </p:spPr>
      </p:pic>
      <p:cxnSp>
        <p:nvCxnSpPr>
          <p:cNvPr id="51" name="화살표 50"/>
          <p:cNvCxnSpPr/>
          <p:nvPr/>
        </p:nvCxnSpPr>
        <p:spPr>
          <a:xfrm rot="5400000" flipH="1" flipV="1">
            <a:off x="9223596" y="3387550"/>
            <a:ext cx="2438354" cy="6746"/>
          </a:xfrm>
          <a:prstGeom prst="straightConnector1">
            <a:avLst/>
          </a:prstGeom>
          <a:ln w="63500">
            <a:solidFill>
              <a:srgbClr val="40404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51"/>
          <p:cNvSpPr txBox="1"/>
          <p:nvPr/>
        </p:nvSpPr>
        <p:spPr>
          <a:xfrm>
            <a:off x="10636646" y="2485589"/>
            <a:ext cx="1219200" cy="81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n w="6350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데이터 전송</a:t>
            </a:r>
          </a:p>
        </p:txBody>
      </p:sp>
      <p:cxnSp>
        <p:nvCxnSpPr>
          <p:cNvPr id="54" name="화살표 53"/>
          <p:cNvCxnSpPr>
            <a:endCxn id="29" idx="0"/>
          </p:cNvCxnSpPr>
          <p:nvPr/>
        </p:nvCxnSpPr>
        <p:spPr>
          <a:xfrm rot="16200000" flipH="1">
            <a:off x="1664351" y="4467650"/>
            <a:ext cx="876070" cy="10037"/>
          </a:xfrm>
          <a:prstGeom prst="straightConnector1">
            <a:avLst/>
          </a:prstGeom>
          <a:ln w="508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"/>
          <p:cNvSpPr txBox="1"/>
          <p:nvPr/>
        </p:nvSpPr>
        <p:spPr>
          <a:xfrm>
            <a:off x="1600200" y="3663499"/>
            <a:ext cx="1012373" cy="4132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3000" b="1" spc="156">
                <a:solidFill>
                  <a:schemeClr val="dk1"/>
                </a:solidFill>
                <a:ea typeface="Source Han Sans KR Bold"/>
              </a:rPr>
              <a:t>client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3000" y="1854585"/>
            <a:ext cx="1947252" cy="19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1513" y="1316890"/>
            <a:ext cx="11864975" cy="7653219"/>
          </a:xfrm>
          <a:prstGeom prst="rect">
            <a:avLst/>
          </a:prstGeom>
          <a:gradFill flip="xy" rotWithShape="1">
            <a:gsLst>
              <a:gs pos="0">
                <a:schemeClr val="dk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12700">
            <a:solidFill>
              <a:srgbClr val="404040"/>
            </a:solidFill>
            <a:prstDash val="dash"/>
          </a:ln>
        </p:spPr>
      </p:pic>
      <p:sp>
        <p:nvSpPr>
          <p:cNvPr id="22" name="TextBox 15"/>
          <p:cNvSpPr txBox="1"/>
          <p:nvPr/>
        </p:nvSpPr>
        <p:spPr>
          <a:xfrm>
            <a:off x="6342531" y="563880"/>
            <a:ext cx="1734669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회원 정보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762001" y="1476375"/>
            <a:ext cx="2133599" cy="466725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질문게시판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609600" y="6659880"/>
            <a:ext cx="2133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답변게시판</a:t>
            </a:r>
          </a:p>
        </p:txBody>
      </p:sp>
      <p:sp>
        <p:nvSpPr>
          <p:cNvPr id="26" name="TextBox 15"/>
          <p:cNvSpPr txBox="1"/>
          <p:nvPr/>
        </p:nvSpPr>
        <p:spPr>
          <a:xfrm>
            <a:off x="15316200" y="3771900"/>
            <a:ext cx="2514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>
                <a:latin typeface="HY견고딕"/>
                <a:ea typeface="HY견고딕"/>
              </a:rPr>
              <a:t>hscode </a:t>
            </a:r>
            <a:r>
              <a:rPr lang="ko-KR" altLang="en-US" sz="2500">
                <a:latin typeface="HY견고딕"/>
                <a:ea typeface="HY견고딕"/>
              </a:rPr>
              <a:t>정보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9220200" y="571500"/>
            <a:ext cx="2895600" cy="472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회원 관심</a:t>
            </a:r>
            <a:r>
              <a:rPr lang="en-US" altLang="ko-KR" sz="2500">
                <a:latin typeface="HY견고딕"/>
                <a:ea typeface="HY견고딕"/>
              </a:rPr>
              <a:t> hscode </a:t>
            </a:r>
          </a:p>
        </p:txBody>
      </p:sp>
      <p:sp>
        <p:nvSpPr>
          <p:cNvPr id="28" name="TextBox 15"/>
          <p:cNvSpPr txBox="1"/>
          <p:nvPr/>
        </p:nvSpPr>
        <p:spPr>
          <a:xfrm>
            <a:off x="9144000" y="9243060"/>
            <a:ext cx="2268068" cy="85344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>
                <a:latin typeface="HY견고딕"/>
                <a:ea typeface="HY견고딕"/>
              </a:rPr>
              <a:t>hscode</a:t>
            </a:r>
            <a:endParaRPr lang="ko-KR" altLang="en-US" sz="2500">
              <a:latin typeface="HY견고딕"/>
              <a:ea typeface="HY견고딕"/>
            </a:endParaRPr>
          </a:p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검색 시 저장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5791200" y="9258300"/>
            <a:ext cx="2743200" cy="464820"/>
          </a:xfrm>
          <a:prstGeom prst="rect">
            <a:avLst/>
          </a:prstGeom>
          <a:solidFill>
            <a:srgbClr val="FFF7CC"/>
          </a:solidFill>
          <a:ln>
            <a:solidFill>
              <a:srgbClr val="40404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HY견고딕"/>
                <a:ea typeface="HY견고딕"/>
              </a:rPr>
              <a:t>시스템 로그 저장</a:t>
            </a:r>
          </a:p>
        </p:txBody>
      </p:sp>
      <p:cxnSp>
        <p:nvCxnSpPr>
          <p:cNvPr id="31" name="선 30"/>
          <p:cNvCxnSpPr>
            <a:stCxn id="22" idx="2"/>
          </p:cNvCxnSpPr>
          <p:nvPr/>
        </p:nvCxnSpPr>
        <p:spPr>
          <a:xfrm rot="16200000" flipH="1">
            <a:off x="6961543" y="1284643"/>
            <a:ext cx="525780" cy="29134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>
            <a:stCxn id="27" idx="2"/>
          </p:cNvCxnSpPr>
          <p:nvPr/>
        </p:nvCxnSpPr>
        <p:spPr>
          <a:xfrm rot="16200000" flipH="1">
            <a:off x="9989820" y="1722120"/>
            <a:ext cx="1356360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>
            <a:stCxn id="26" idx="1"/>
          </p:cNvCxnSpPr>
          <p:nvPr/>
        </p:nvCxnSpPr>
        <p:spPr>
          <a:xfrm rot="5400000">
            <a:off x="14748510" y="4194810"/>
            <a:ext cx="754380" cy="3810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V="1">
            <a:off x="9766262" y="8712238"/>
            <a:ext cx="880110" cy="143434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>
            <a:stCxn id="29" idx="0"/>
          </p:cNvCxnSpPr>
          <p:nvPr/>
        </p:nvCxnSpPr>
        <p:spPr>
          <a:xfrm rot="5400000" flipH="1" flipV="1">
            <a:off x="7048500" y="8763000"/>
            <a:ext cx="609600" cy="3810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>
            <a:stCxn id="25" idx="3"/>
          </p:cNvCxnSpPr>
          <p:nvPr/>
        </p:nvCxnSpPr>
        <p:spPr>
          <a:xfrm>
            <a:off x="2743200" y="6896100"/>
            <a:ext cx="914400" cy="9144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>
            <a:stCxn id="24" idx="3"/>
          </p:cNvCxnSpPr>
          <p:nvPr/>
        </p:nvCxnSpPr>
        <p:spPr>
          <a:xfrm rot="16200000" flipH="1">
            <a:off x="2740818" y="1864518"/>
            <a:ext cx="766762" cy="45720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"/>
          <p:cNvSpPr txBox="1"/>
          <p:nvPr/>
        </p:nvSpPr>
        <p:spPr>
          <a:xfrm>
            <a:off x="685800" y="457200"/>
            <a:ext cx="2993573" cy="419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4000" spc="156">
                <a:solidFill>
                  <a:schemeClr val="dk1"/>
                </a:solidFill>
                <a:ea typeface="Source Han Sans KR Bold"/>
              </a:rPr>
              <a:t>EER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5"/>
          <p:cNvGraphicFramePr>
            <a:graphicFrameLocks noGrp="1"/>
          </p:cNvGraphicFramePr>
          <p:nvPr/>
        </p:nvGraphicFramePr>
        <p:xfrm>
          <a:off x="1837904" y="266701"/>
          <a:ext cx="16142970" cy="9749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2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8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Index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Method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URI</a:t>
                      </a:r>
                      <a:endParaRPr lang="ko-KR" altLang="en-US" sz="1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/api/member/signup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Answer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목록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/api/answers/{id}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질문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Question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목록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/api/questions/{id}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답변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2423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Question</a:t>
                      </a:r>
                    </a:p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/api/questions-answers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질문 </a:t>
                      </a: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 답변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315">
                <a:tc rowSpan="5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모든 </a:t>
                      </a: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 </a:t>
                      </a:r>
                      <a:r>
                        <a:rPr lang="ko-KR" altLang="en-US" sz="1900"/>
                        <a:t>대분류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중분류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5315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/api/hscode/minor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hscode </a:t>
                      </a:r>
                      <a:r>
                        <a:rPr lang="ko-KR" altLang="en-US" sz="1900"/>
                        <a:t>소분류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/api/hscode/categories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>
                          <a:solidFill>
                            <a:srgbClr val="FF0000"/>
                          </a:solidFill>
                        </a:rPr>
                        <a:t>hscode </a:t>
                      </a:r>
                      <a:r>
                        <a:rPr lang="ko-KR" altLang="en-US" sz="1900">
                          <a:solidFill>
                            <a:srgbClr val="FF0000"/>
                          </a:solidFill>
                        </a:rPr>
                        <a:t>카테고리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5316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좋아요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/api/likes/status/{memberId}/{hscode}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이미 좋아요 한 </a:t>
                      </a:r>
                      <a:r>
                        <a:rPr lang="en-US" altLang="ko-KR" sz="1900"/>
                        <a:t>hscode</a:t>
                      </a:r>
                      <a:r>
                        <a:rPr lang="ko-KR" altLang="en-US" sz="1900"/>
                        <a:t> 좋아요 유지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98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/api/likes/{memberId}/{hscode}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 좋아요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/api/likes/{memberId}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 좋아요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5316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hscod </a:t>
                      </a:r>
                      <a:r>
                        <a:rPr lang="ko-KR" altLang="en-US" sz="1900"/>
                        <a:t>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모든 로그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85316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900"/>
                        <a:t>api/logs/{memberId}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900"/>
                        <a:t>회원에 대한 로그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5" name="TextBox 2"/>
          <p:cNvSpPr txBox="1"/>
          <p:nvPr/>
        </p:nvSpPr>
        <p:spPr>
          <a:xfrm>
            <a:off x="114300" y="4095750"/>
            <a:ext cx="1905000" cy="2095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Rest </a:t>
            </a: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endParaRPr lang="en-US" altLang="ko-KR" sz="7000" spc="156">
              <a:solidFill>
                <a:schemeClr val="dk1"/>
              </a:solidFill>
              <a:ea typeface="Source Han Sans KR Bold"/>
            </a:endParaRP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API </a:t>
            </a: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endParaRPr lang="en-US" altLang="ko-KR" sz="7000" spc="156">
              <a:solidFill>
                <a:schemeClr val="dk1"/>
              </a:solidFill>
              <a:ea typeface="Source Han Sans KR Bold"/>
            </a:endParaRPr>
          </a:p>
          <a:p>
            <a:pPr lvl="0" algn="l">
              <a:lnSpc>
                <a:spcPts val="3300"/>
              </a:lnSpc>
              <a:spcBef>
                <a:spcPct val="0"/>
              </a:spcBef>
              <a:defRPr/>
            </a:pPr>
            <a:r>
              <a:rPr lang="en-US" altLang="ko-KR" sz="7000" spc="156">
                <a:solidFill>
                  <a:schemeClr val="dk1"/>
                </a:solidFill>
                <a:ea typeface="Source Han Sans KR Bold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81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4831885"/>
            <a:ext cx="2961489" cy="1413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End,</a:t>
            </a:r>
          </a:p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6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41" dirty="0">
                <a:solidFill>
                  <a:srgbClr val="FFFFFF"/>
                </a:solidFill>
                <a:latin typeface="Source Han Sans KR"/>
              </a:rPr>
              <a:t>Front</a:t>
            </a: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-End</a:t>
            </a:r>
          </a:p>
        </p:txBody>
      </p:sp>
    </p:spTree>
    <p:extLst>
      <p:ext uri="{BB962C8B-B14F-4D97-AF65-F5344CB8AC3E}">
        <p14:creationId xmlns:p14="http://schemas.microsoft.com/office/powerpoint/2010/main" val="25863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oom In - Chrome 2024-06-27 21-47-37">
            <a:hlinkClick r:id="" action="ppaction://media"/>
            <a:extLst>
              <a:ext uri="{FF2B5EF4-FFF2-40B4-BE49-F238E27FC236}">
                <a16:creationId xmlns:a16="http://schemas.microsoft.com/office/drawing/2014/main" id="{E263B61A-3420-4ADD-8538-0DEED65430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8" y="228600"/>
            <a:ext cx="18147323" cy="9829800"/>
          </a:xfrm>
        </p:spPr>
      </p:pic>
    </p:spTree>
    <p:extLst>
      <p:ext uri="{BB962C8B-B14F-4D97-AF65-F5344CB8AC3E}">
        <p14:creationId xmlns:p14="http://schemas.microsoft.com/office/powerpoint/2010/main" val="421270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820" y="4574836"/>
            <a:ext cx="580922" cy="67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51281" y="4574836"/>
            <a:ext cx="63023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4715" y="4578137"/>
            <a:ext cx="3411021" cy="298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과제개요</a:t>
            </a:r>
            <a:endParaRPr lang="en-US" altLang="ko-KR" sz="3000" spc="156" dirty="0">
              <a:solidFill>
                <a:srgbClr val="3160D8"/>
              </a:solidFill>
              <a:ea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000" spc="156" dirty="0">
                <a:solidFill>
                  <a:srgbClr val="3160D8"/>
                </a:solidFill>
                <a:ea typeface="Source Han Sans KR"/>
              </a:rPr>
              <a:t>DA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ea typeface="Source Han Sans KR"/>
              </a:rPr>
              <a:t>BE</a:t>
            </a:r>
          </a:p>
          <a:p>
            <a:pPr algn="l">
              <a:lnSpc>
                <a:spcPts val="6000"/>
              </a:lnSpc>
            </a:pPr>
            <a:r>
              <a:rPr lang="en-US" sz="3000" spc="156" dirty="0">
                <a:solidFill>
                  <a:srgbClr val="3160D8"/>
                </a:solidFill>
                <a:ea typeface="Source Han Sans KR"/>
              </a:rPr>
              <a:t>FE &amp; </a:t>
            </a: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시연</a:t>
            </a:r>
            <a:endParaRPr lang="en-US" sz="3000" spc="156" dirty="0">
              <a:solidFill>
                <a:srgbClr val="3160D8"/>
              </a:solidFill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39266" y="4578137"/>
            <a:ext cx="3897453" cy="67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spc="156" dirty="0">
                <a:solidFill>
                  <a:srgbClr val="3160D8"/>
                </a:solidFill>
                <a:ea typeface="Source Han Sans KR"/>
              </a:rPr>
              <a:t>팀원 소감</a:t>
            </a:r>
            <a:endParaRPr lang="en-US" sz="3000" spc="156" dirty="0">
              <a:solidFill>
                <a:srgbClr val="3160D8"/>
              </a:solidFill>
              <a:ea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727538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latin typeface="Source Han Sans KR Bold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15414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3160D8"/>
                </a:solidFill>
                <a:latin typeface="+mj-ea"/>
                <a:ea typeface="+mj-ea"/>
              </a:rPr>
              <a:t>과제 개요 </a:t>
            </a:r>
            <a:r>
              <a:rPr lang="en-US" altLang="ko-KR" sz="3000" b="1" spc="156" dirty="0">
                <a:solidFill>
                  <a:srgbClr val="3160D8"/>
                </a:solidFill>
                <a:latin typeface="+mj-ea"/>
                <a:ea typeface="+mj-ea"/>
              </a:rPr>
              <a:t>– HS code : </a:t>
            </a:r>
            <a:r>
              <a:rPr lang="ko-KR" altLang="en-US" sz="3000" b="1" spc="156" dirty="0">
                <a:solidFill>
                  <a:srgbClr val="3160D8"/>
                </a:solidFill>
                <a:latin typeface="+mj-ea"/>
                <a:ea typeface="+mj-ea"/>
              </a:rPr>
              <a:t>국제무역을 원활하게 하기 위해 상품에 부여되는 코드</a:t>
            </a:r>
            <a:r>
              <a:rPr lang="en-US" altLang="ko-KR" sz="3000" b="1" spc="156" dirty="0">
                <a:solidFill>
                  <a:srgbClr val="3160D8"/>
                </a:solidFill>
                <a:latin typeface="+mj-ea"/>
                <a:ea typeface="+mj-ea"/>
              </a:rPr>
              <a:t>  </a:t>
            </a:r>
            <a:endParaRPr lang="en-US" sz="3000" b="1" spc="156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11ABA7-C221-43D9-9F09-9F1586F8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1714501"/>
            <a:ext cx="8577537" cy="3657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3074A7-F681-4829-B729-DD0444B2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5584371"/>
            <a:ext cx="8943975" cy="35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9547459" cy="561728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과제 개요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3944" y="3163831"/>
            <a:ext cx="8187564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eiusmod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reprehenderit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incididunt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esse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deserunt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officia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excepteur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elit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nisi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aliquip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adipisicing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in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veniam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. </a:t>
            </a:r>
          </a:p>
          <a:p>
            <a:pPr marL="0" lvl="0" indent="0" algn="l">
              <a:lnSpc>
                <a:spcPts val="3000"/>
              </a:lnSpc>
            </a:pPr>
            <a:endParaRPr lang="en-US" sz="2000" u="none" strike="noStrike" spc="104" dirty="0">
              <a:solidFill>
                <a:schemeClr val="bg1">
                  <a:lumMod val="65000"/>
                </a:schemeClr>
              </a:solidFill>
              <a:latin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Dolore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ut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qui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quis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nostrud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qui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velit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ea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dolore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dolore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ut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duis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tempor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 </a:t>
            </a:r>
            <a:r>
              <a:rPr lang="en-US" sz="2000" u="none" strike="noStrike" spc="104" dirty="0" err="1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incididunt</a:t>
            </a:r>
            <a:r>
              <a:rPr lang="en-US" sz="2000" u="none" strike="noStrike" spc="104" dirty="0">
                <a:solidFill>
                  <a:schemeClr val="bg1">
                    <a:lumMod val="65000"/>
                  </a:schemeClr>
                </a:solidFill>
                <a:latin typeface="Source Han Sans K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7923" y="2404180"/>
            <a:ext cx="78765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 err="1">
                <a:solidFill>
                  <a:srgbClr val="3160D8"/>
                </a:solidFill>
                <a:latin typeface="+mj-ea"/>
                <a:ea typeface="+mj-ea"/>
              </a:rPr>
              <a:t>라라나</a:t>
            </a:r>
            <a:r>
              <a:rPr lang="ko-KR" alt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 컴퍼니 산업코드 </a:t>
            </a:r>
            <a:r>
              <a:rPr 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DSC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F512837-2671-4C15-B493-0C52761EFFCA}"/>
              </a:ext>
            </a:extLst>
          </p:cNvPr>
          <p:cNvSpPr/>
          <p:nvPr/>
        </p:nvSpPr>
        <p:spPr>
          <a:xfrm>
            <a:off x="10335288" y="4229100"/>
            <a:ext cx="7876512" cy="561728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445FAFE-86C2-4D19-9206-48271CECACE2}"/>
              </a:ext>
            </a:extLst>
          </p:cNvPr>
          <p:cNvSpPr txBox="1"/>
          <p:nvPr/>
        </p:nvSpPr>
        <p:spPr>
          <a:xfrm>
            <a:off x="10882485" y="6135631"/>
            <a:ext cx="7010400" cy="1124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u="none" strike="noStrike" spc="104" dirty="0">
                <a:latin typeface="Source Han Sans KR"/>
              </a:rPr>
              <a:t>0102291000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0102292000, 0102299000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0102310000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0102391000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0102392000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0102399000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0102901000, 0001029090</a:t>
            </a:r>
            <a:r>
              <a:rPr lang="en-US" sz="2000" b="1" spc="104" dirty="0">
                <a:latin typeface="Source Han Sans KR"/>
              </a:rPr>
              <a:t>, </a:t>
            </a:r>
            <a:r>
              <a:rPr lang="en-US" sz="2000" b="1" u="none" strike="noStrike" spc="104" dirty="0">
                <a:latin typeface="Source Han Sans KR"/>
              </a:rPr>
              <a:t>0102909010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244BFB4-75F0-4F8B-BFDB-405EC2A76724}"/>
              </a:ext>
            </a:extLst>
          </p:cNvPr>
          <p:cNvSpPr txBox="1"/>
          <p:nvPr/>
        </p:nvSpPr>
        <p:spPr>
          <a:xfrm>
            <a:off x="10335288" y="5375980"/>
            <a:ext cx="78765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altLang="ko-KR" sz="2499" b="1" spc="129" dirty="0" err="1">
                <a:solidFill>
                  <a:srgbClr val="3160D8"/>
                </a:solidFill>
                <a:latin typeface="+mj-ea"/>
                <a:ea typeface="+mj-ea"/>
              </a:rPr>
              <a:t>Hscode</a:t>
            </a:r>
            <a:r>
              <a:rPr lang="en-US" altLang="ko-KR" sz="2499" b="1" spc="129" dirty="0">
                <a:solidFill>
                  <a:srgbClr val="3160D8"/>
                </a:solidFill>
                <a:latin typeface="+mj-ea"/>
                <a:ea typeface="+mj-ea"/>
              </a:rPr>
              <a:t> </a:t>
            </a:r>
            <a:r>
              <a:rPr lang="ko-KR" altLang="en-US" sz="2499" b="1" spc="129" dirty="0">
                <a:solidFill>
                  <a:srgbClr val="3160D8"/>
                </a:solidFill>
                <a:latin typeface="+mj-ea"/>
                <a:ea typeface="+mj-ea"/>
              </a:rPr>
              <a:t>추천 </a:t>
            </a:r>
            <a:endParaRPr lang="en-US" sz="2499" b="1" spc="129" dirty="0">
              <a:solidFill>
                <a:srgbClr val="3160D8"/>
              </a:solidFill>
              <a:latin typeface="+mj-ea"/>
              <a:ea typeface="+mj-ea"/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258EEBE9-0DF9-450B-A3E7-66022D7701F2}"/>
              </a:ext>
            </a:extLst>
          </p:cNvPr>
          <p:cNvSpPr/>
          <p:nvPr/>
        </p:nvSpPr>
        <p:spPr>
          <a:xfrm rot="5400000">
            <a:off x="9486678" y="2373890"/>
            <a:ext cx="1295548" cy="97192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96767BF-CDDA-406B-AB37-FBE2AE9B0BEC}"/>
              </a:ext>
            </a:extLst>
          </p:cNvPr>
          <p:cNvSpPr txBox="1"/>
          <p:nvPr/>
        </p:nvSpPr>
        <p:spPr>
          <a:xfrm>
            <a:off x="11658600" y="2314491"/>
            <a:ext cx="6248400" cy="176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DSC</a:t>
            </a: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텍스트를 바탕으로 </a:t>
            </a: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관련 있는</a:t>
            </a:r>
            <a:r>
              <a:rPr lang="en-US" altLang="ko-KR" sz="2800" b="1" spc="129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HScode</a:t>
            </a:r>
            <a:r>
              <a:rPr lang="ko-KR" altLang="en-US" sz="2800" b="1" spc="129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추천</a:t>
            </a: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 algn="l">
              <a:lnSpc>
                <a:spcPts val="27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 b="1" spc="129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342900" indent="-342900" algn="l">
              <a:lnSpc>
                <a:spcPts val="274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3600" b="1" spc="129" dirty="0">
              <a:solidFill>
                <a:schemeClr val="bg1">
                  <a:lumMod val="50000"/>
                </a:schemeClr>
              </a:solidFill>
              <a:ea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86FE88-A63C-4B8F-BE5C-52F1852A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594" y="8286158"/>
            <a:ext cx="2229406" cy="117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620000" y="3924300"/>
            <a:ext cx="3390900" cy="3429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34705" y="5297852"/>
            <a:ext cx="2961489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5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4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KR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344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6651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개요 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en-US" altLang="ko-KR" sz="3000" spc="156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 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B2168D-9F82-4A6C-91B5-371C015F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27" y="1891748"/>
            <a:ext cx="13796346" cy="72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0">
            <a:extLst>
              <a:ext uri="{FF2B5EF4-FFF2-40B4-BE49-F238E27FC236}">
                <a16:creationId xmlns:a16="http://schemas.microsoft.com/office/drawing/2014/main" id="{CEE82172-9171-49B5-8D43-B8AD05FA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8100"/>
            <a:ext cx="16611600" cy="5181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81000" y="1257300"/>
            <a:ext cx="17678400" cy="868680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66511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spc="156" dirty="0">
                <a:solidFill>
                  <a:srgbClr val="3160D8"/>
                </a:solidFill>
                <a:ea typeface="Source Han Sans KR Bold"/>
              </a:rPr>
              <a:t>데이터 개요 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– </a:t>
            </a:r>
            <a:r>
              <a:rPr lang="en-US" altLang="ko-KR" sz="3000" spc="156" dirty="0" err="1">
                <a:solidFill>
                  <a:srgbClr val="3160D8"/>
                </a:solidFill>
                <a:ea typeface="Source Han Sans KR Bold"/>
              </a:rPr>
              <a:t>HScode</a:t>
            </a:r>
            <a:r>
              <a:rPr lang="en-US" altLang="ko-KR" sz="3000" spc="156" dirty="0">
                <a:solidFill>
                  <a:srgbClr val="3160D8"/>
                </a:solidFill>
                <a:ea typeface="Source Han Sans KR Bold"/>
              </a:rPr>
              <a:t> </a:t>
            </a:r>
            <a:endParaRPr lang="en-US" sz="3000" spc="156" dirty="0">
              <a:solidFill>
                <a:srgbClr val="3160D8"/>
              </a:solidFill>
              <a:ea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3160D8"/>
                </a:solidFill>
                <a:latin typeface="Source Han Sans KR Bold"/>
              </a:rPr>
              <a:t>02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FE784E-93BB-47DC-A0A9-5FACBF0033E3}"/>
              </a:ext>
            </a:extLst>
          </p:cNvPr>
          <p:cNvSpPr/>
          <p:nvPr/>
        </p:nvSpPr>
        <p:spPr>
          <a:xfrm>
            <a:off x="7924800" y="8337205"/>
            <a:ext cx="2895600" cy="692495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3160D8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3160D8"/>
                </a:solidFill>
                <a:latin typeface="+mn-ea"/>
              </a:rPr>
              <a:t>4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,6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,10</a:t>
            </a:r>
            <a:r>
              <a:rPr lang="ko-KR" altLang="en-US" b="1" dirty="0">
                <a:solidFill>
                  <a:srgbClr val="3160D8"/>
                </a:solidFill>
                <a:latin typeface="+mn-ea"/>
              </a:rPr>
              <a:t>단위 영문</a:t>
            </a:r>
            <a:endParaRPr lang="en-US" altLang="ko-KR" b="1" dirty="0">
              <a:solidFill>
                <a:srgbClr val="3160D8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3160D8"/>
                </a:solidFill>
                <a:latin typeface="+mn-ea"/>
              </a:rPr>
              <a:t>텍스트 기반 </a:t>
            </a:r>
            <a:r>
              <a:rPr lang="en-US" altLang="ko-KR" b="1" dirty="0">
                <a:solidFill>
                  <a:srgbClr val="3160D8"/>
                </a:solidFill>
                <a:latin typeface="+mn-ea"/>
              </a:rPr>
              <a:t>MAPPING</a:t>
            </a:r>
          </a:p>
          <a:p>
            <a:pPr algn="ctr"/>
            <a:endParaRPr lang="ko-KR" altLang="en-US" b="1" dirty="0">
              <a:solidFill>
                <a:srgbClr val="3160D8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7935A-B79E-4AAB-9EAF-40E0836A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817914"/>
            <a:ext cx="80581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590</Words>
  <Application>Microsoft Office PowerPoint</Application>
  <PresentationFormat>사용자 지정</PresentationFormat>
  <Paragraphs>222</Paragraphs>
  <Slides>17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Consolas</vt:lpstr>
      <vt:lpstr>Source Han Sans KR</vt:lpstr>
      <vt:lpstr>Arial</vt:lpstr>
      <vt:lpstr>함초롬바탕</vt:lpstr>
      <vt:lpstr>HY견고딕</vt:lpstr>
      <vt:lpstr>Calibri</vt:lpstr>
      <vt:lpstr>맑은 고딕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user</dc:creator>
  <cp:lastModifiedBy>user</cp:lastModifiedBy>
  <cp:revision>81</cp:revision>
  <dcterms:created xsi:type="dcterms:W3CDTF">2006-08-16T00:00:00Z</dcterms:created>
  <dcterms:modified xsi:type="dcterms:W3CDTF">2024-07-01T01:07:25Z</dcterms:modified>
  <dc:identifier>DAGIWC3uXqA</dc:identifier>
</cp:coreProperties>
</file>